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3" r:id="rId11"/>
    <p:sldId id="264" r:id="rId12"/>
    <p:sldId id="262" r:id="rId13"/>
    <p:sldId id="259" r:id="rId14"/>
    <p:sldId id="260" r:id="rId15"/>
    <p:sldId id="261" r:id="rId16"/>
    <p:sldId id="266" r:id="rId17"/>
    <p:sldId id="267" r:id="rId18"/>
    <p:sldId id="26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97" autoAdjust="0"/>
  </p:normalViewPr>
  <p:slideViewPr>
    <p:cSldViewPr>
      <p:cViewPr>
        <p:scale>
          <a:sx n="55" d="100"/>
          <a:sy n="55" d="100"/>
        </p:scale>
        <p:origin x="-1742" y="-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618" flipH="1">
            <a:off x="6602195" y="3038734"/>
            <a:ext cx="2774921" cy="3545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87" y="4921865"/>
            <a:ext cx="684789" cy="730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" y="1772816"/>
            <a:ext cx="4371144" cy="4978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826" y="43613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987">
            <a:off x="1120872" y="-421082"/>
            <a:ext cx="6938538" cy="1863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34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4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6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11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73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24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871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23" y="5085184"/>
            <a:ext cx="603821" cy="643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17232"/>
            <a:ext cx="1298451" cy="1243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83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048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26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E65-EE83-4354-9B87-F6DE7B24CA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76A3-3C3E-44CD-8305-9A8515F3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78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658" b="6104"/>
          <a:stretch/>
        </p:blipFill>
        <p:spPr>
          <a:xfrm rot="19267792">
            <a:off x="7906518" y="54158"/>
            <a:ext cx="1241913" cy="1077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6449">
            <a:off x="-300042" y="-199087"/>
            <a:ext cx="1605032" cy="15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4382">
            <a:off x="120136" y="5620231"/>
            <a:ext cx="1208989" cy="12964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56" y="5513663"/>
            <a:ext cx="1456506" cy="1427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57192"/>
            <a:ext cx="7344816" cy="2406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8E65-EE83-4354-9B87-F6DE7B24CAE2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76A3-3C3E-44CD-8305-9A8515F380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4"/>
            </a:avLst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5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7668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Муниципальное </a:t>
            </a:r>
            <a:r>
              <a:rPr lang="ru-RU" b="1" dirty="0" smtClean="0">
                <a:solidFill>
                  <a:srgbClr val="C00000"/>
                </a:solidFill>
              </a:rPr>
              <a:t>автономное дошкольное </a:t>
            </a:r>
            <a:r>
              <a:rPr lang="ru-RU" b="1" dirty="0" smtClean="0">
                <a:solidFill>
                  <a:srgbClr val="C00000"/>
                </a:solidFill>
              </a:rPr>
              <a:t>образовательное учреждение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«Детский сад </a:t>
            </a:r>
            <a:r>
              <a:rPr lang="ru-RU" b="1" dirty="0" smtClean="0">
                <a:solidFill>
                  <a:srgbClr val="C00000"/>
                </a:solidFill>
              </a:rPr>
              <a:t>«Ручеек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Краткосрочный проект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«Здравствуй, осень»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</a:t>
            </a:r>
            <a:r>
              <a:rPr lang="ru-RU" b="1" i="1" dirty="0" smtClean="0">
                <a:solidFill>
                  <a:srgbClr val="FF0000"/>
                </a:solidFill>
              </a:rPr>
              <a:t>             2-я младшая группа </a:t>
            </a:r>
            <a:r>
              <a:rPr lang="ru-RU" b="1" i="1" dirty="0" smtClean="0">
                <a:solidFill>
                  <a:srgbClr val="FF0000"/>
                </a:solidFill>
              </a:rPr>
              <a:t>«Малышок», </a:t>
            </a:r>
            <a:r>
              <a:rPr lang="ru-RU" b="1" i="1" dirty="0" smtClean="0">
                <a:solidFill>
                  <a:srgbClr val="FF0000"/>
                </a:solidFill>
              </a:rPr>
              <a:t>3-4 года)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   </a:t>
            </a:r>
            <a:r>
              <a:rPr lang="ru-RU" b="1" u="sng" dirty="0" smtClean="0">
                <a:solidFill>
                  <a:srgbClr val="C00000"/>
                </a:solidFill>
              </a:rPr>
              <a:t>Воспитатели: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Викторова Г.Н.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Кузнецова Н.Н.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. Красносвободное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2016 год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6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19_103400.jpg"/>
          <p:cNvPicPr>
            <a:picLocks noChangeAspect="1"/>
          </p:cNvPicPr>
          <p:nvPr/>
        </p:nvPicPr>
        <p:blipFill>
          <a:blip r:embed="rId2" cstate="print"/>
          <a:srcRect r="11250"/>
          <a:stretch>
            <a:fillRect/>
          </a:stretch>
        </p:blipFill>
        <p:spPr>
          <a:xfrm rot="5400000">
            <a:off x="-714424" y="1857376"/>
            <a:ext cx="5072122" cy="3214710"/>
          </a:xfrm>
          <a:prstGeom prst="rect">
            <a:avLst/>
          </a:prstGeom>
        </p:spPr>
      </p:pic>
      <p:pic>
        <p:nvPicPr>
          <p:cNvPr id="8" name="Рисунок 7" descr="20161019_103349.jpg"/>
          <p:cNvPicPr>
            <a:picLocks noChangeAspect="1"/>
          </p:cNvPicPr>
          <p:nvPr/>
        </p:nvPicPr>
        <p:blipFill>
          <a:blip r:embed="rId3" cstate="print"/>
          <a:srcRect r="18749"/>
          <a:stretch>
            <a:fillRect/>
          </a:stretch>
        </p:blipFill>
        <p:spPr>
          <a:xfrm rot="5400000">
            <a:off x="5087933" y="1770059"/>
            <a:ext cx="4540262" cy="3143236"/>
          </a:xfrm>
          <a:prstGeom prst="rect">
            <a:avLst/>
          </a:prstGeom>
        </p:spPr>
      </p:pic>
      <p:pic>
        <p:nvPicPr>
          <p:cNvPr id="3" name="Рисунок 2" descr="20161019_103404.jpg"/>
          <p:cNvPicPr>
            <a:picLocks noChangeAspect="1"/>
          </p:cNvPicPr>
          <p:nvPr/>
        </p:nvPicPr>
        <p:blipFill>
          <a:blip r:embed="rId4" cstate="print"/>
          <a:srcRect l="28191"/>
          <a:stretch>
            <a:fillRect/>
          </a:stretch>
        </p:blipFill>
        <p:spPr>
          <a:xfrm rot="5400000">
            <a:off x="3065247" y="3578431"/>
            <a:ext cx="3357586" cy="2630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488" y="357166"/>
            <a:ext cx="324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Наблюдение и труд на участке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0_093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857496"/>
            <a:ext cx="381002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0161012_154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71480"/>
            <a:ext cx="3833840" cy="2156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161020_092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496"/>
            <a:ext cx="4071966" cy="229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161012_155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571480"/>
            <a:ext cx="3579806" cy="2013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28926" y="214290"/>
            <a:ext cx="364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Продуктивная деятельность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161020_0953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4429132"/>
            <a:ext cx="3889360" cy="218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61017_183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62640" y="1276930"/>
            <a:ext cx="4857784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161017_183907.jpg"/>
          <p:cNvPicPr>
            <a:picLocks noChangeAspect="1"/>
          </p:cNvPicPr>
          <p:nvPr/>
        </p:nvPicPr>
        <p:blipFill>
          <a:blip r:embed="rId3" cstate="print"/>
          <a:srcRect l="16755" r="16224"/>
          <a:stretch>
            <a:fillRect/>
          </a:stretch>
        </p:blipFill>
        <p:spPr>
          <a:xfrm rot="5400000">
            <a:off x="5660133" y="3681585"/>
            <a:ext cx="3143273" cy="2638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161017_183923.jpg"/>
          <p:cNvPicPr>
            <a:picLocks noChangeAspect="1"/>
          </p:cNvPicPr>
          <p:nvPr/>
        </p:nvPicPr>
        <p:blipFill>
          <a:blip r:embed="rId4" cstate="print"/>
          <a:srcRect l="24219" r="11718"/>
          <a:stretch>
            <a:fillRect/>
          </a:stretch>
        </p:blipFill>
        <p:spPr>
          <a:xfrm>
            <a:off x="5786446" y="571480"/>
            <a:ext cx="3071834" cy="269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161017_184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357694"/>
            <a:ext cx="3936996" cy="221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161019_172851.jpg"/>
          <p:cNvPicPr>
            <a:picLocks noChangeAspect="1"/>
          </p:cNvPicPr>
          <p:nvPr/>
        </p:nvPicPr>
        <p:blipFill>
          <a:blip r:embed="rId6" cstate="print"/>
          <a:srcRect l="7216" r="9007"/>
          <a:stretch>
            <a:fillRect/>
          </a:stretch>
        </p:blipFill>
        <p:spPr>
          <a:xfrm rot="5400000">
            <a:off x="2176783" y="1037871"/>
            <a:ext cx="4143404" cy="278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86050" y="0"/>
            <a:ext cx="481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Продуктивная деятельность детей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фото1.jpg"/>
          <p:cNvPicPr>
            <a:picLocks noChangeAspect="1"/>
          </p:cNvPicPr>
          <p:nvPr/>
        </p:nvPicPr>
        <p:blipFill>
          <a:blip r:embed="rId2" cstate="print"/>
          <a:srcRect r="31080" b="66800"/>
          <a:stretch>
            <a:fillRect/>
          </a:stretch>
        </p:blipFill>
        <p:spPr>
          <a:xfrm rot="5400000">
            <a:off x="4124050" y="2652814"/>
            <a:ext cx="2696098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-20161019-WA0002.jpg"/>
          <p:cNvPicPr>
            <a:picLocks noChangeAspect="1"/>
          </p:cNvPicPr>
          <p:nvPr/>
        </p:nvPicPr>
        <p:blipFill>
          <a:blip r:embed="rId3" cstate="print"/>
          <a:srcRect t="17308" b="22115"/>
          <a:stretch>
            <a:fillRect/>
          </a:stretch>
        </p:blipFill>
        <p:spPr>
          <a:xfrm>
            <a:off x="7092280" y="4653136"/>
            <a:ext cx="1857374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-20161019-WA0005.jpg"/>
          <p:cNvPicPr>
            <a:picLocks noChangeAspect="1"/>
          </p:cNvPicPr>
          <p:nvPr/>
        </p:nvPicPr>
        <p:blipFill>
          <a:blip r:embed="rId4" cstate="print"/>
          <a:srcRect l="7442" t="10465" r="6976" b="11191"/>
          <a:stretch>
            <a:fillRect/>
          </a:stretch>
        </p:blipFill>
        <p:spPr>
          <a:xfrm>
            <a:off x="7236296" y="188640"/>
            <a:ext cx="164307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89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76672"/>
            <a:ext cx="267892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сен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149080"/>
            <a:ext cx="1785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714356"/>
            <a:ext cx="2643906" cy="1756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MG-20161019-WA00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60648"/>
            <a:ext cx="1643074" cy="21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-20161019-WA0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2564904"/>
            <a:ext cx="2649182" cy="1771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IMG-20161019-WA0003.jpg"/>
          <p:cNvPicPr>
            <a:picLocks noChangeAspect="1"/>
          </p:cNvPicPr>
          <p:nvPr/>
        </p:nvPicPr>
        <p:blipFill>
          <a:blip r:embed="rId10" cstate="print"/>
          <a:srcRect r="22727"/>
          <a:stretch>
            <a:fillRect/>
          </a:stretch>
        </p:blipFill>
        <p:spPr>
          <a:xfrm>
            <a:off x="2411760" y="2564904"/>
            <a:ext cx="2016224" cy="143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70366" y="0"/>
            <a:ext cx="62152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Фотоконкурс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Осень в нашем 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селе</a:t>
            </a:r>
            <a:r>
              <a:rPr lang="ru-RU" sz="28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28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4725144"/>
            <a:ext cx="2562161" cy="19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D:\фото скан\фото.jpg"/>
          <p:cNvPicPr>
            <a:picLocks noChangeAspect="1" noChangeArrowheads="1"/>
          </p:cNvPicPr>
          <p:nvPr/>
        </p:nvPicPr>
        <p:blipFill>
          <a:blip r:embed="rId12" cstate="print"/>
          <a:srcRect r="30364" b="66965"/>
          <a:stretch>
            <a:fillRect/>
          </a:stretch>
        </p:blipFill>
        <p:spPr bwMode="auto">
          <a:xfrm>
            <a:off x="214282" y="2500306"/>
            <a:ext cx="2411760" cy="15858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фото2.jpg"/>
          <p:cNvPicPr>
            <a:picLocks noChangeAspect="1"/>
          </p:cNvPicPr>
          <p:nvPr/>
        </p:nvPicPr>
        <p:blipFill>
          <a:blip r:embed="rId13" cstate="print"/>
          <a:srcRect r="29625" b="66800"/>
          <a:stretch>
            <a:fillRect/>
          </a:stretch>
        </p:blipFill>
        <p:spPr>
          <a:xfrm rot="5400000">
            <a:off x="-103154" y="4460816"/>
            <a:ext cx="2492260" cy="1714512"/>
          </a:xfrm>
          <a:prstGeom prst="rect">
            <a:avLst/>
          </a:prstGeom>
        </p:spPr>
      </p:pic>
      <p:pic>
        <p:nvPicPr>
          <p:cNvPr id="15" name="Рисунок 14" descr="i (4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357562"/>
            <a:ext cx="4643470" cy="160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i (6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66748" cy="666748"/>
          </a:xfrm>
          <a:prstGeom prst="rect">
            <a:avLst/>
          </a:prstGeom>
        </p:spPr>
      </p:pic>
      <p:pic>
        <p:nvPicPr>
          <p:cNvPr id="17" name="Рисунок 16" descr="klenovyj-list-6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9172">
            <a:off x="6427337" y="2024808"/>
            <a:ext cx="800567" cy="734920"/>
          </a:xfrm>
          <a:prstGeom prst="rect">
            <a:avLst/>
          </a:prstGeom>
        </p:spPr>
      </p:pic>
      <p:pic>
        <p:nvPicPr>
          <p:cNvPr id="18" name="Рисунок 17" descr="i (6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0606" y="0"/>
            <a:ext cx="714356" cy="714356"/>
          </a:xfrm>
          <a:prstGeom prst="rect">
            <a:avLst/>
          </a:prstGeom>
        </p:spPr>
      </p:pic>
      <p:pic>
        <p:nvPicPr>
          <p:cNvPr id="19" name="Рисунок 18" descr="b71df5c1d8a1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143248"/>
            <a:ext cx="428628" cy="428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0430" y="6488668"/>
            <a:ext cx="331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№ </a:t>
            </a:r>
            <a:r>
              <a:rPr lang="ru-RU" b="1" dirty="0" smtClean="0">
                <a:solidFill>
                  <a:srgbClr val="C00000"/>
                </a:solidFill>
              </a:rPr>
              <a:t>1            </a:t>
            </a:r>
            <a:r>
              <a:rPr lang="ru-RU" b="1" dirty="0" smtClean="0">
                <a:solidFill>
                  <a:srgbClr val="C00000"/>
                </a:solidFill>
              </a:rPr>
              <a:t>Октябрь 2016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36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детско-родительского творчества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Осенние фантазии!»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20161019_094012.jpg"/>
          <p:cNvPicPr>
            <a:picLocks noChangeAspect="1"/>
          </p:cNvPicPr>
          <p:nvPr/>
        </p:nvPicPr>
        <p:blipFill>
          <a:blip r:embed="rId2" cstate="print"/>
          <a:srcRect r="10000"/>
          <a:stretch>
            <a:fillRect/>
          </a:stretch>
        </p:blipFill>
        <p:spPr>
          <a:xfrm>
            <a:off x="4786314" y="4000504"/>
            <a:ext cx="4071966" cy="254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61019_172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444988" cy="250030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6818" t="9091" r="9658"/>
          <a:stretch>
            <a:fillRect/>
          </a:stretch>
        </p:blipFill>
        <p:spPr bwMode="auto">
          <a:xfrm>
            <a:off x="4838699" y="1071546"/>
            <a:ext cx="39672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928934"/>
            <a:ext cx="28640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 Мишкин домик»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Чеголиной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Елизаветы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 мамой  и папой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29256" y="2786058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 Верные друзья»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Гурьянова  Егора с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" name="Рисунок 9" descr="20161024_085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4071942"/>
            <a:ext cx="444503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детско-родительского творчества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Осенние фантазии!»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№5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20161019_172851.jpg"/>
          <p:cNvPicPr>
            <a:picLocks noChangeAspect="1"/>
          </p:cNvPicPr>
          <p:nvPr/>
        </p:nvPicPr>
        <p:blipFill>
          <a:blip r:embed="rId2" cstate="print"/>
          <a:srcRect l="11719"/>
          <a:stretch>
            <a:fillRect/>
          </a:stretch>
        </p:blipFill>
        <p:spPr>
          <a:xfrm rot="5400000">
            <a:off x="-243118" y="1528946"/>
            <a:ext cx="2915064" cy="1857388"/>
          </a:xfrm>
          <a:prstGeom prst="rect">
            <a:avLst/>
          </a:prstGeom>
        </p:spPr>
      </p:pic>
      <p:pic>
        <p:nvPicPr>
          <p:cNvPr id="5" name="Рисунок 4" descr="20161018_101117.jpg"/>
          <p:cNvPicPr>
            <a:picLocks noChangeAspect="1"/>
          </p:cNvPicPr>
          <p:nvPr/>
        </p:nvPicPr>
        <p:blipFill>
          <a:blip r:embed="rId3" cstate="print"/>
          <a:srcRect l="14062" r="9375"/>
          <a:stretch>
            <a:fillRect/>
          </a:stretch>
        </p:blipFill>
        <p:spPr>
          <a:xfrm rot="5400000">
            <a:off x="3191847" y="3906212"/>
            <a:ext cx="3403247" cy="2500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3411386" cy="19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20161017_132626.jpg"/>
          <p:cNvPicPr>
            <a:picLocks noChangeAspect="1"/>
          </p:cNvPicPr>
          <p:nvPr/>
        </p:nvPicPr>
        <p:blipFill>
          <a:blip r:embed="rId5" cstate="print"/>
          <a:srcRect l="16397" r="10729"/>
          <a:stretch>
            <a:fillRect/>
          </a:stretch>
        </p:blipFill>
        <p:spPr>
          <a:xfrm>
            <a:off x="2571736" y="1000108"/>
            <a:ext cx="3357586" cy="259163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00496" y="5857892"/>
            <a:ext cx="2197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Старичок-Огородничек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Андреева Тимофея с мамой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645024"/>
            <a:ext cx="1487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rgbClr val="FF0000"/>
                </a:solidFill>
              </a:rPr>
              <a:t>Чеголина</a:t>
            </a:r>
            <a:r>
              <a:rPr lang="ru-RU" sz="1200" dirty="0" smtClean="0">
                <a:solidFill>
                  <a:srgbClr val="FF0000"/>
                </a:solidFill>
              </a:rPr>
              <a:t> Елизавета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91680" y="6027003"/>
            <a:ext cx="1804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 Дары осени  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Кожиной Даны с мамой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57620" y="2786058"/>
            <a:ext cx="21444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Осенняя корзинка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Склярова Димы с мамой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20161024_073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175272" y="1611286"/>
            <a:ext cx="5079972" cy="28574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1024_085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500562" cy="2531566"/>
          </a:xfrm>
          <a:prstGeom prst="rect">
            <a:avLst/>
          </a:prstGeom>
        </p:spPr>
      </p:pic>
      <p:pic>
        <p:nvPicPr>
          <p:cNvPr id="5" name="Рисунок 4" descr="20161017_124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928670"/>
            <a:ext cx="4063997" cy="2285998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15206" y="2714620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Дискин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Дима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85728"/>
            <a:ext cx="2167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 Ежики»</a:t>
            </a:r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" name="Рисунок 7" descr="20161024_071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929066"/>
            <a:ext cx="3810027" cy="2143140"/>
          </a:xfrm>
          <a:prstGeom prst="rect">
            <a:avLst/>
          </a:prstGeom>
        </p:spPr>
      </p:pic>
      <p:pic>
        <p:nvPicPr>
          <p:cNvPr id="9" name="Рисунок 8" descr="20161024_085051.jpg"/>
          <p:cNvPicPr>
            <a:picLocks noChangeAspect="1"/>
          </p:cNvPicPr>
          <p:nvPr/>
        </p:nvPicPr>
        <p:blipFill>
          <a:blip r:embed="rId5" cstate="print"/>
          <a:srcRect l="7386" r="7386"/>
          <a:stretch>
            <a:fillRect/>
          </a:stretch>
        </p:blipFill>
        <p:spPr>
          <a:xfrm>
            <a:off x="5357818" y="3714752"/>
            <a:ext cx="3571900" cy="2357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1802" y="1142984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Дронов Семен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571501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Исмаилов Исмаил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1024_071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57166"/>
            <a:ext cx="5207036" cy="2928958"/>
          </a:xfrm>
          <a:prstGeom prst="rect">
            <a:avLst/>
          </a:prstGeom>
        </p:spPr>
      </p:pic>
      <p:pic>
        <p:nvPicPr>
          <p:cNvPr id="5" name="Рисунок 4" descr="20161024_085107.jpg"/>
          <p:cNvPicPr>
            <a:picLocks noChangeAspect="1"/>
          </p:cNvPicPr>
          <p:nvPr/>
        </p:nvPicPr>
        <p:blipFill>
          <a:blip r:embed="rId3" cstate="print"/>
          <a:srcRect r="10536"/>
          <a:stretch>
            <a:fillRect/>
          </a:stretch>
        </p:blipFill>
        <p:spPr>
          <a:xfrm>
            <a:off x="4572000" y="3500438"/>
            <a:ext cx="4367240" cy="2745880"/>
          </a:xfrm>
          <a:prstGeom prst="rect">
            <a:avLst/>
          </a:prstGeom>
        </p:spPr>
      </p:pic>
      <p:pic>
        <p:nvPicPr>
          <p:cNvPr id="9" name="Рисунок 8" descr="20161024_071137.jpg"/>
          <p:cNvPicPr>
            <a:picLocks noChangeAspect="1"/>
          </p:cNvPicPr>
          <p:nvPr/>
        </p:nvPicPr>
        <p:blipFill>
          <a:blip r:embed="rId4" cstate="print"/>
          <a:srcRect l="13333" r="8889"/>
          <a:stretch>
            <a:fillRect/>
          </a:stretch>
        </p:blipFill>
        <p:spPr>
          <a:xfrm rot="5400000">
            <a:off x="521624" y="692766"/>
            <a:ext cx="3457281" cy="2500330"/>
          </a:xfrm>
          <a:prstGeom prst="rect">
            <a:avLst/>
          </a:prstGeom>
        </p:spPr>
      </p:pic>
      <p:pic>
        <p:nvPicPr>
          <p:cNvPr id="10" name="Рисунок 9" descr="20161018_1012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406402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14414" y="578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Совместная работа</a:t>
            </a:r>
            <a:endParaRPr lang="ru-RU" sz="12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Ермакова Алиса </a:t>
            </a:r>
            <a:r>
              <a:rPr lang="ru-RU" sz="1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 мамой</a:t>
            </a:r>
            <a:endParaRPr lang="ru-RU" sz="12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342900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Яшкина Василиса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4_095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4710955" cy="2649912"/>
          </a:xfrm>
          <a:prstGeom prst="rect">
            <a:avLst/>
          </a:prstGeom>
        </p:spPr>
      </p:pic>
      <p:pic>
        <p:nvPicPr>
          <p:cNvPr id="3" name="Рисунок 2" descr="20161024_150404.jpg"/>
          <p:cNvPicPr>
            <a:picLocks noChangeAspect="1"/>
          </p:cNvPicPr>
          <p:nvPr/>
        </p:nvPicPr>
        <p:blipFill>
          <a:blip r:embed="rId3" cstate="print"/>
          <a:srcRect l="6667" r="4999"/>
          <a:stretch>
            <a:fillRect/>
          </a:stretch>
        </p:blipFill>
        <p:spPr>
          <a:xfrm>
            <a:off x="4714876" y="714356"/>
            <a:ext cx="3786214" cy="241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285728"/>
            <a:ext cx="3235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Семейные проекты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-20161024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214686"/>
            <a:ext cx="3286148" cy="3286148"/>
          </a:xfrm>
          <a:prstGeom prst="rect">
            <a:avLst/>
          </a:prstGeom>
        </p:spPr>
      </p:pic>
      <p:pic>
        <p:nvPicPr>
          <p:cNvPr id="8" name="Рисунок 7" descr="Слайд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785794"/>
            <a:ext cx="409574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32856"/>
            <a:ext cx="69942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188640"/>
            <a:ext cx="76328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 проект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«Здравствуй, осень»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пополнение и обогащение знаний детей по теме «Осень».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расширять представления детей об осени (сезонные изменения в природе, одежде людей, на участке детского сада); ознакомить с правилами безопасного поведения на природе, воспитывать бережное отношение к природе; развивать умение замечать красоту осенней природы, вести наблюдения за погодой.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умение у детей различать, называть и классифицировать овощи и фрукты, используя для распознавания различные анализаторы.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умение описывать внешний вид овощей и фруктов, делать простые выводы о произрастании овощей и фруктов.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Обогащать и развивать активный словарь детей.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Обогащение и расширение представлений об окружающем мире.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Способствовать развитию памяти, внимания, речи.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 2" pitchFamily="18" charset="2"/>
                <a:cs typeface="Times New Roman" pitchFamily="18" charset="0"/>
              </a:rPr>
              <a:t>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Повышать заинтересованность родителей к продуктивной деятельности с детьми.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два месяца.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3 .года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дети, родители воспитанников, педагоги ДОО.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характеру: познавательно -творческий;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месту проведения: внутри ДОО;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участников: коллективный.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открывает для себя разнообразный и увлекательный мир природы.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Облака, капли дождя, листопад - интересуют и удивляют его, будят воображение и фантазию. Ребенок воспринимает природу ярче и острее взрослого.  Важно не дать угаснуть детской любознательности, развить наблюдательность, помочь в познании окружающего мира. Подчас в современных семьях подобные вопросы не считаются важными и заслуживающими должного внимания.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проект является отличной возможностью воспитать </a:t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бережное отношение ко всему живому, любовь к природе, родному краю.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Symbol" pitchFamily="18" charset="2"/>
                <a:cs typeface="Times New Roman" pitchFamily="18" charset="0"/>
              </a:rPr>
              <a:t>·       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Расширятся знания детей об осени, её признаках и дарах;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проявится интерес к установлению  простейших взаимосвязей в природе;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Symbol" pitchFamily="18" charset="2"/>
                <a:cs typeface="Times New Roman" pitchFamily="18" charset="0"/>
              </a:rPr>
              <a:t>·       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Пополнится словарный запас;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Symbol" pitchFamily="18" charset="2"/>
                <a:cs typeface="Times New Roman" pitchFamily="18" charset="0"/>
              </a:rPr>
              <a:t>·       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Сформируется активность и заинтересованность в образовательном процессе детей у родителей.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904655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совместно с родителями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фотоколлажа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«Осень в нашем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-семейные мини проекты продуктивной деятельности,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-выставка детско-родительского творчества «Осенние фантазии».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презентация проекта на сайте ДОУ.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реализации: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-непосредственно образовательная деятельность,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самостоятельная деятельность детей,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-музыкальная и изобразительная  деятельность,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дидактические, коммуникативные, пальчиковые, сюжетно-ролевые, хороводные и подвижные игры;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" pitchFamily="18" charset="2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" pitchFamily="18" charset="2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рассматривание иллюстраций, открыток;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" pitchFamily="18" charset="2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родителями.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1124744"/>
            <a:ext cx="874846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1-й этап (подготовительный)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Обозначение актуальности и темы будущего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Постановка цели и задач.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Работа с методическим материалом, литературой по данной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Работа с родителями по взаимодействию в реализации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2-й этап (основной)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Реализация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3-й этап (заключительный)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совместно с родителями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фотоколлажа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«Осень в нашем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-семейные мини проекты продуктивной деятельности, -выставка детско-родительского    </a:t>
            </a: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 «Осенние фантазии».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презентация проекта на сайте ДОУ.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51720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ДЕЯТЕЛЬНОСТЬ ПО ОСУЩЕСТВЛЕНИЮ ПРОЕКТА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764703"/>
          <a:ext cx="7632849" cy="5244529"/>
        </p:xfrm>
        <a:graphic>
          <a:graphicData uri="http://schemas.openxmlformats.org/drawingml/2006/table">
            <a:tbl>
              <a:tblPr/>
              <a:tblGrid>
                <a:gridCol w="2165080"/>
                <a:gridCol w="684174"/>
                <a:gridCol w="1823394"/>
                <a:gridCol w="2960201"/>
              </a:tblGrid>
              <a:tr h="26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Формы и методы работы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Виды совместной взросло-детской деятельности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5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 этап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«Познавательное развитие»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 «Речевое развитие»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Беседы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Беседы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на темы «Какое время года?», «Что такое осень?», «Почему осыпаются листья?», «Какая погода?»,Как мы одеваемся осенью? Что нам дарит осень? Что такое листопад? и т.д.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5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Основной этап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0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«Познавательное развитие»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Беседы;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непосредственно образовательная деятельность.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Просмотр мультфильмов.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Беседы,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 «Овощи с огорода».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«В гостях у бабушки».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««Одежда»».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Беседы: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«Как одеваются люди осенью» «  Какое небо», «Почему птицы улетают в теплые края?», «Что растет в саду, на грядке?», «Как звери встречают осень?”», «Как люди убирают урожай».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иллюстраций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 изображением осени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труда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взрослых в осенний период, осень в лесу, в городе.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Просмотр мультфильмов и презентаций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«Времена года», «Поваренок»», «В гости осень к нам пришла», «Овощи и фрукты»», «Какая одежда нужна осенью». «Как вести себя в лесу»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260648"/>
          <a:ext cx="8280921" cy="6387212"/>
        </p:xfrm>
        <a:graphic>
          <a:graphicData uri="http://schemas.openxmlformats.org/drawingml/2006/table">
            <a:tbl>
              <a:tblPr/>
              <a:tblGrid>
                <a:gridCol w="2348907"/>
                <a:gridCol w="742264"/>
                <a:gridCol w="1978211"/>
                <a:gridCol w="3211539"/>
              </a:tblGrid>
              <a:tr h="3354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4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«Социально-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коммуникативное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развитие»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Дидактические игры.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Сюжетно-ролевые игры.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Подвижные игры.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Театрализованная игра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Дидактические игры: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«Овощи и фрукты», «Назови овощ или фрукт», «Чего не стало»,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/и «Разложи урожай по корзиночкам» «Детки с ветки»,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Сюжетно-ролевые игры: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«Семья» накормим кукол овощным салатиком, сварим борщ,«Магазин овощей и фруктов»,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1,2,,3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 дереву беги», «Солнышко и дождик», «У медведя во бору»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Инсценировка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 Репка»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«Есть у нас огород»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«Художественно-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эстетическое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Рисование;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аппликация;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природных материалов;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лепка;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ИЗО: Осеннее дерево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», « Листопад»,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« Овощи и фрукты на тарелочке», «Дождик в саду». «Разноцветный ковер из листьев».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аппликация «большие и маленькие яблоки на тарелке». « Консервируем овощи», «Разноцветный коврик из листьев».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лепка композиции «овощи на тарелке».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разучивание песен Дождик,«Листочки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86" marR="3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1" y="476672"/>
          <a:ext cx="8136903" cy="5725476"/>
        </p:xfrm>
        <a:graphic>
          <a:graphicData uri="http://schemas.openxmlformats.org/drawingml/2006/table">
            <a:tbl>
              <a:tblPr/>
              <a:tblGrid>
                <a:gridCol w="2308055"/>
                <a:gridCol w="729357"/>
                <a:gridCol w="1943805"/>
                <a:gridCol w="3155686"/>
              </a:tblGrid>
              <a:tr h="4989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Речевое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Беседы, чтение художественной литературы; речевые игры; театрализованные игры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 spc="-20">
                          <a:latin typeface="Times New Roman"/>
                          <a:ea typeface="Times New Roman"/>
                          <a:cs typeface="Times New Roman"/>
                        </a:rPr>
                        <a:t> «Чья вещь»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НОД: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рассматривание картины Кошка с котятами».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Речевая игра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«Назови что круглое»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Разучивание стихотворений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тему «Осень».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В. Авдиенко  «Бродит осень по дорожке… », Татьяна Агибалова "Осень". </a:t>
                      </a:r>
                      <a:r>
                        <a:rPr lang="ru-RU" sz="1400">
                          <a:latin typeface="Times New Roman"/>
                          <a:ea typeface="Wingdings 2"/>
                          <a:cs typeface="Times New Roman"/>
                        </a:rPr>
                        <a:t>  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 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В. Сутеев «Яблоко»; «Мешок яблок»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latin typeface="Times New Roman Полужирный"/>
                          <a:ea typeface="Times New Roman"/>
                          <a:cs typeface="Times New Roman"/>
                        </a:rPr>
                        <a:t>Разучивание</a:t>
                      </a:r>
                      <a:r>
                        <a:rPr lang="ru-RU" sz="1400" spc="-20">
                          <a:latin typeface="Times New Roman Полужирный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20">
                          <a:latin typeface="Times New Roman Полужирный"/>
                          <a:ea typeface="Times New Roman"/>
                          <a:cs typeface="Times New Roman"/>
                        </a:rPr>
                        <a:t>пословиц и пого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ворок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о силе, мужестве и доблести.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Отгадывание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загадок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об осенних явлениях, овощах фруктах.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Пальчиковые игры: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«Мы капусту рубим», «Падают листья», «Это деревья в лесу… 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Выставка книг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 книжном уголке на тему: «Осень».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«Физическое развитие»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игры, комплексы спортивных зарядок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Разучивание новых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подвижных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20" dirty="0">
                          <a:latin typeface="Times New Roman"/>
                          <a:ea typeface="Times New Roman"/>
                          <a:cs typeface="Times New Roman"/>
                        </a:rPr>
                        <a:t>игр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: «Птички в гнездышке» Воробышки и кот»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Дай кролику морковку»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6" marR="35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625" y="836712"/>
          <a:ext cx="6398084" cy="4008306"/>
        </p:xfrm>
        <a:graphic>
          <a:graphicData uri="http://schemas.openxmlformats.org/drawingml/2006/table">
            <a:tbl>
              <a:tblPr/>
              <a:tblGrid>
                <a:gridCol w="1478972"/>
                <a:gridCol w="2507916"/>
                <a:gridCol w="2411196"/>
              </a:tblGrid>
              <a:tr h="3291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Заключительный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11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«Художественно-эстетическое развитие»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Фотоконкурс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семейных проектов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детско-родительского творчества» Осенние фантазии»,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Фотоколлаж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«Осень в нашем парке»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Семейные проекты: « Осень в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angry birds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». «Осень в деревне», « Мишкин домик»,« Осеннее дерево».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48064" y="1205345"/>
          <a:ext cx="2416518" cy="3663815"/>
        </p:xfrm>
        <a:graphic>
          <a:graphicData uri="http://schemas.openxmlformats.org/drawingml/2006/table">
            <a:tbl>
              <a:tblPr/>
              <a:tblGrid>
                <a:gridCol w="2416518"/>
              </a:tblGrid>
              <a:tr h="3663815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899</Words>
  <Application>Microsoft Office PowerPoint</Application>
  <PresentationFormat>Экран 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55</cp:revision>
  <dcterms:created xsi:type="dcterms:W3CDTF">2006-01-01T06:36:45Z</dcterms:created>
  <dcterms:modified xsi:type="dcterms:W3CDTF">2017-03-23T11:28:34Z</dcterms:modified>
</cp:coreProperties>
</file>